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8"/>
    <a:srgbClr val="F00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7"/>
    <p:restoredTop sz="94713"/>
  </p:normalViewPr>
  <p:slideViewPr>
    <p:cSldViewPr snapToGrid="0">
      <p:cViewPr varScale="1">
        <p:scale>
          <a:sx n="105" d="100"/>
          <a:sy n="105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7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82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0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77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70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8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47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29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6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99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77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872F-2591-714E-A2BD-277AE8405D72}" type="datetimeFigureOut">
              <a:rPr lang="cs-CZ" smtClean="0"/>
              <a:t>21.07.2023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CEA4-B410-334E-9C98-96D83C666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6CF06-BC19-C835-AD68-8555EF759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7278" y="447863"/>
            <a:ext cx="8037443" cy="1402176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STÁŽ - ŘECKO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1EA1B7-89A3-D61B-41F3-AB9B9873C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542" y="2099395"/>
            <a:ext cx="9376229" cy="431074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skupina: 	Jana Poláková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	Jana Štěpánková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realizace stáže: 27.03. – 30.03.2023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skupina:	Bc. Jana Burdová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Denisa Bocková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realizace stáže: 03.04. – 08.04.2023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FINANCOVÁNO Z EVROPSKÝCH FONDŮ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Výzva č. 54 Začleňování a podpora žáků s odlišným mateřským jazykem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0165E45-945B-C338-042F-7AD814DA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1423987"/>
            <a:ext cx="4376738" cy="43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50A22-12D6-76A2-6095-6298EC0C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Dojmy ze stáže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99930-EFD6-C29A-58B7-632D3F0A9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Celkový dojem ze školky ZIZANIA je zcela kladný, způsob práce učitelek a vzdělávání v této školce považujeme za velice podnětný a inspirativní, je zřejmé, že jak učitelky, tak děti jsou ve školce spokojené.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Pozitivně hodnotíme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stálou přítomnost dvou učitelek na třídě s čímž je plně zajištěna individuální péče a přístup dětem s OMJ apod.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Činnosti byly různorodé v kratších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časových úsecích, doprovázené rituály a říkadly.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2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58368" y="2679192"/>
            <a:ext cx="10433304" cy="3776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Obsah obrázku klipart, kresba, kruh, ilustrace&#10;&#10;Popis byl vytvořen automaticky">
            <a:extLst>
              <a:ext uri="{FF2B5EF4-FFF2-40B4-BE49-F238E27FC236}">
                <a16:creationId xmlns:a16="http://schemas.microsoft.com/office/drawing/2014/main" id="{3AF945E2-E242-C90F-F30E-39307BD0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15" y="596005"/>
            <a:ext cx="1816610" cy="18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9C7A95-9D57-3FB5-AACD-6EF53895D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5659" r="5834" b="9819"/>
          <a:stretch/>
        </p:blipFill>
        <p:spPr bwMode="auto">
          <a:xfrm>
            <a:off x="8311003" y="3636759"/>
            <a:ext cx="1828800" cy="17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oregio - Download centre for visual elements">
            <a:extLst>
              <a:ext uri="{FF2B5EF4-FFF2-40B4-BE49-F238E27FC236}">
                <a16:creationId xmlns:a16="http://schemas.microsoft.com/office/drawing/2014/main" id="{973C897C-25EB-091F-0F79-DE4D878E5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r="12631"/>
          <a:stretch/>
        </p:blipFill>
        <p:spPr bwMode="auto">
          <a:xfrm>
            <a:off x="1841239" y="3517887"/>
            <a:ext cx="2039757" cy="17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AD3D190-C4FD-B0BD-720D-EBFE82AE4F68}"/>
              </a:ext>
            </a:extLst>
          </p:cNvPr>
          <p:cNvSpPr txBox="1">
            <a:spLocks/>
          </p:cNvSpPr>
          <p:nvPr/>
        </p:nvSpPr>
        <p:spPr>
          <a:xfrm>
            <a:off x="4160519" y="3962647"/>
            <a:ext cx="3870960" cy="876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EVROPSKÁ UNIE</a:t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Evropské strukturální a investiční fondy </a:t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 Praha – pól růstu ČR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2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27E23-DF50-68C0-ED0A-86C858BC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776912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Školský systém v Řecku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F16D31-256E-40A0-6877-31318B20D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Řecký vzdělávací systém funguje pod státním dozorem a je rozdělen na tři stupně v trvání 10 let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 vzdělávání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Sekundární vzdělávání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Terciální vzdělávání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Mateřská škola je povinná 1 rok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Řecku existují dva typy školek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Půldenní – vyučuje jeden učitel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Celodenní – vyučují dva učitelé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2C38C6-DA09-77B2-B869-66A8B2485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4" b="258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145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8B081-446D-F67B-6E5F-31CF036E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4675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 </a:t>
            </a:r>
            <a:r>
              <a:rPr lang="cs-CZ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Nurcery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ZIZANIA - Soluň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9FB7A-6EC4-90D6-B80D-48FC6E4A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90688"/>
            <a:ext cx="10858500" cy="503237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Polostátní mateřská škola dotovaná zřizovatelem a s částečným financováním rodiči s možností využití slevového voucheru (voucheru je vydáván místním úřadem v období před začátkem školního roku).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Kapacita školky je 50 –52 dětí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jsou rozděleny do 2 tříd dle věku (2,5 – 4 a 4,5)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Provozní doba je 6:45 – 16:00 hod.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každé třídě pracují dvě učitelky (včetně paní ředitelky), dále má školka pouze jednoho provozního zaměstnance, který má na starost úklid, provozní záležitosti a pomáhá se stravováním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školky jsou běžně přijímány děti s OMJ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Asistent ani logoped v MŠ nejsou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74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92ED5-5C47-895A-5622-C4B54400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Zařízení </a:t>
            </a:r>
            <a:r>
              <a:rPr lang="cs-CZ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Nurcery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ZIZANIA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CEC9FB-583B-48F6-0C26-FDF01BDF7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mateřské škole se nachází 2 učebny, jídelna, ložnice, výtvarný ateliér, zázemí učitelek a sociální zařízení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Školka disponuje menší zahradou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Vybavení tříd je spíše střídmé a starší, ale naprosto vyhovující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v tomto zařízení mají zajištěnou pouze svačinu – obědy si nosí z domova a jsou zde ohřívány</a:t>
            </a:r>
          </a:p>
        </p:txBody>
      </p:sp>
      <p:pic>
        <p:nvPicPr>
          <p:cNvPr id="5" name="Obrázek 4" descr="Obsah obrázku venku, strom, obloha, rostlina&#10;&#10;Popis byl vytvořen automaticky">
            <a:extLst>
              <a:ext uri="{FF2B5EF4-FFF2-40B4-BE49-F238E27FC236}">
                <a16:creationId xmlns:a16="http://schemas.microsoft.com/office/drawing/2014/main" id="{DE55B860-BD3F-7F7C-B29C-C46F8D7446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02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787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585F8-76A8-116C-1D53-6B44A7D6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s OMJ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68BD06-DE30-18EF-ACE9-6D380C6B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pocházely například z: Albánie, Moldávie, Polsko, Bulharsko,…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době naší stáže byly děti s OMJ již začleněny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výuce jsou využívány piktogramy, obrázky, hudební nástroje, knížky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Velký důraz je kladen na výtvarnou výchovu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ve skupinách</a:t>
            </a:r>
          </a:p>
        </p:txBody>
      </p:sp>
      <p:pic>
        <p:nvPicPr>
          <p:cNvPr id="5" name="Obrázek 4" descr="Obsah obrázku interiér, oblečení, osoba, hrát si&#10;&#10;Popis byl vytvořen automaticky">
            <a:extLst>
              <a:ext uri="{FF2B5EF4-FFF2-40B4-BE49-F238E27FC236}">
                <a16:creationId xmlns:a16="http://schemas.microsoft.com/office/drawing/2014/main" id="{47CA7627-CBEB-ED6C-D3C3-09EAE3A19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2" r="3" b="19851"/>
          <a:stretch/>
        </p:blipFill>
        <p:spPr>
          <a:xfrm>
            <a:off x="7912098" y="477998"/>
            <a:ext cx="4252682" cy="425268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pic>
        <p:nvPicPr>
          <p:cNvPr id="7" name="Obrázek 6" descr="Obsah obrázku Dětské kresby, oblečení, kresba, osoba&#10;&#10;Popis byl vytvořen automaticky">
            <a:extLst>
              <a:ext uri="{FF2B5EF4-FFF2-40B4-BE49-F238E27FC236}">
                <a16:creationId xmlns:a16="http://schemas.microsoft.com/office/drawing/2014/main" id="{C771AFF8-8A12-C7C3-B125-E690C03B5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60" r="-5" b="25227"/>
          <a:stretch/>
        </p:blipFill>
        <p:spPr>
          <a:xfrm>
            <a:off x="6231561" y="4378214"/>
            <a:ext cx="3107321" cy="2469725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877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2DE6D-9B21-4C14-23C2-57B372DE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Zážitky ze stáže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E69E2E-DCF7-8BE3-901B-F05C5E8BF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3" y="1928813"/>
            <a:ext cx="5124586" cy="4433888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Oslava narozenin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vládla velmi rodinná atmosféra, oslavy se zúčastnila i maminka dítěte a přinesli dort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Velikonoce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Řekové jsou velmi nábožensky založený národ, proto tyto svátky velmi prožívají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dekorací, barvení vajíček, vyzkoušení tradičního receptu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Odchodový rituál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odchází na oběd v zástupu mašince s batůžky, kam si následně uklidí láhev s vodou a nádobu po obědě</a:t>
            </a:r>
          </a:p>
        </p:txBody>
      </p:sp>
      <p:pic>
        <p:nvPicPr>
          <p:cNvPr id="5" name="Obrázek 4" descr="Obsah obrázku podlaha, boty, interiér, žlutá&#10;&#10;Popis byl vytvořen automaticky">
            <a:extLst>
              <a:ext uri="{FF2B5EF4-FFF2-40B4-BE49-F238E27FC236}">
                <a16:creationId xmlns:a16="http://schemas.microsoft.com/office/drawing/2014/main" id="{4B48F5B0-65DD-AABB-E467-EAFE92BB4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1" b="87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887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F60F5-E5AF-E511-5DD9-AB1BC3B2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339127"/>
            <a:ext cx="1051560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Fotodokumentace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obsah 8" descr="Obsah obrázku interiér, nábytek, zeď, podlaha&#10;&#10;Popis byl vytvořen automaticky">
            <a:extLst>
              <a:ext uri="{FF2B5EF4-FFF2-40B4-BE49-F238E27FC236}">
                <a16:creationId xmlns:a16="http://schemas.microsoft.com/office/drawing/2014/main" id="{9D4C855D-46CD-F5C5-1DE0-E9D3C0725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366" y="1788791"/>
            <a:ext cx="3029993" cy="4039990"/>
          </a:xfrm>
          <a:prstGeom prst="rect">
            <a:avLst/>
          </a:prstGeom>
        </p:spPr>
      </p:pic>
      <p:pic>
        <p:nvPicPr>
          <p:cNvPr id="11" name="Obrázek 10" descr="Obsah obrázku zeď, interiér, koupelna, Vodovodní instalace&#10;&#10;Popis byl vytvořen automaticky">
            <a:extLst>
              <a:ext uri="{FF2B5EF4-FFF2-40B4-BE49-F238E27FC236}">
                <a16:creationId xmlns:a16="http://schemas.microsoft.com/office/drawing/2014/main" id="{811268D9-6F7C-0BC6-9247-9AFAB535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9" y="1788791"/>
            <a:ext cx="3029993" cy="4039990"/>
          </a:xfrm>
          <a:prstGeom prst="rect">
            <a:avLst/>
          </a:prstGeom>
        </p:spPr>
      </p:pic>
      <p:pic>
        <p:nvPicPr>
          <p:cNvPr id="13" name="Obrázek 12" descr="Obsah obrázku interiér, zeď, hračka, kreslené&#10;&#10;Popis byl vytvořen automaticky">
            <a:extLst>
              <a:ext uri="{FF2B5EF4-FFF2-40B4-BE49-F238E27FC236}">
                <a16:creationId xmlns:a16="http://schemas.microsoft.com/office/drawing/2014/main" id="{CECC7B9B-C326-C560-37AA-132053A3E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883" y="1788791"/>
            <a:ext cx="3030382" cy="4040509"/>
          </a:xfrm>
          <a:prstGeom prst="rect">
            <a:avLst/>
          </a:prstGeom>
        </p:spPr>
      </p:pic>
      <p:pic>
        <p:nvPicPr>
          <p:cNvPr id="15" name="Obrázek 14" descr="Obsah obrázku obraz, zeď, kresba, oblečení&#10;&#10;Popis byl vytvořen automaticky">
            <a:extLst>
              <a:ext uri="{FF2B5EF4-FFF2-40B4-BE49-F238E27FC236}">
                <a16:creationId xmlns:a16="http://schemas.microsoft.com/office/drawing/2014/main" id="{5F498104-8A61-19F6-5457-74173E9A11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107" b="1021"/>
          <a:stretch/>
        </p:blipFill>
        <p:spPr>
          <a:xfrm>
            <a:off x="9598400" y="1788791"/>
            <a:ext cx="2445722" cy="40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11F77-B701-D764-F576-18845C8A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2" y="0"/>
            <a:ext cx="4342931" cy="16907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Fotodokumentace</a:t>
            </a:r>
            <a:endParaRPr lang="en-US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Zástupný obsah 16" descr="Obsah obrázku interiér, zeď, oblečení, kreslené&#10;&#10;Popis byl vytvořen automaticky">
            <a:extLst>
              <a:ext uri="{FF2B5EF4-FFF2-40B4-BE49-F238E27FC236}">
                <a16:creationId xmlns:a16="http://schemas.microsoft.com/office/drawing/2014/main" id="{C98869E0-4B1B-173D-647B-48C7D8FCD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245" y="1371160"/>
            <a:ext cx="3798138" cy="5064184"/>
          </a:xfrm>
        </p:spPr>
      </p:pic>
      <p:pic>
        <p:nvPicPr>
          <p:cNvPr id="9" name="Obrázek 8" descr="Obsah obrázku oblečení, batole, osoba, boty&#10;&#10;Popis byl vytvořen automaticky">
            <a:extLst>
              <a:ext uri="{FF2B5EF4-FFF2-40B4-BE49-F238E27FC236}">
                <a16:creationId xmlns:a16="http://schemas.microsoft.com/office/drawing/2014/main" id="{ED7AC83F-0908-4295-29CE-A38A597DC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021"/>
          <a:stretch/>
        </p:blipFill>
        <p:spPr>
          <a:xfrm>
            <a:off x="5589064" y="552741"/>
            <a:ext cx="2538855" cy="3350511"/>
          </a:xfrm>
          <a:prstGeom prst="rect">
            <a:avLst/>
          </a:prstGeom>
        </p:spPr>
      </p:pic>
      <p:pic>
        <p:nvPicPr>
          <p:cNvPr id="11" name="Obrázek 10" descr="Obsah obrázku interiér, zeď, nábytek, podlaha&#10;&#10;Popis byl vytvořen automaticky">
            <a:extLst>
              <a:ext uri="{FF2B5EF4-FFF2-40B4-BE49-F238E27FC236}">
                <a16:creationId xmlns:a16="http://schemas.microsoft.com/office/drawing/2014/main" id="{60D4685C-8168-58D6-D2FF-EC07286EC3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021"/>
          <a:stretch/>
        </p:blipFill>
        <p:spPr>
          <a:xfrm>
            <a:off x="9065600" y="552741"/>
            <a:ext cx="2538855" cy="3350511"/>
          </a:xfrm>
          <a:prstGeom prst="rect">
            <a:avLst/>
          </a:prstGeom>
        </p:spPr>
      </p:pic>
      <p:pic>
        <p:nvPicPr>
          <p:cNvPr id="14" name="Obrázek 13" descr="Obsah obrázku Dětské kresby, kreslené, zeď, interiér&#10;&#10;Popis byl vytvořen automaticky">
            <a:extLst>
              <a:ext uri="{FF2B5EF4-FFF2-40B4-BE49-F238E27FC236}">
                <a16:creationId xmlns:a16="http://schemas.microsoft.com/office/drawing/2014/main" id="{7F5A2000-30F2-FB51-E6EF-83C9BBEFB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323" y="4063564"/>
            <a:ext cx="1670980" cy="2227974"/>
          </a:xfrm>
          <a:prstGeom prst="rect">
            <a:avLst/>
          </a:prstGeom>
        </p:spPr>
      </p:pic>
      <p:pic>
        <p:nvPicPr>
          <p:cNvPr id="5" name="Zástupný obsah 4" descr="Obsah obrázku zeď, interiér, žlutá&#10;&#10;Popis byl vytvořen automaticky">
            <a:extLst>
              <a:ext uri="{FF2B5EF4-FFF2-40B4-BE49-F238E27FC236}">
                <a16:creationId xmlns:a16="http://schemas.microsoft.com/office/drawing/2014/main" id="{8B98A1B4-1BB6-CE59-B3E6-FB53A1FCD4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4" r="-2" b="-2"/>
          <a:stretch/>
        </p:blipFill>
        <p:spPr>
          <a:xfrm>
            <a:off x="7760239" y="4061443"/>
            <a:ext cx="1688268" cy="2227974"/>
          </a:xfrm>
          <a:prstGeom prst="rect">
            <a:avLst/>
          </a:prstGeom>
        </p:spPr>
      </p:pic>
      <p:pic>
        <p:nvPicPr>
          <p:cNvPr id="12" name="Obrázek 11" descr="Obsah obrázku zeď, interiér, interiérový design, strop&#10;&#10;Popis byl vytvořen automaticky">
            <a:extLst>
              <a:ext uri="{FF2B5EF4-FFF2-40B4-BE49-F238E27FC236}">
                <a16:creationId xmlns:a16="http://schemas.microsoft.com/office/drawing/2014/main" id="{AF677B97-EAAD-49D2-DBCF-1264732D4C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24" r="-2" b="-2"/>
          <a:stretch/>
        </p:blipFill>
        <p:spPr>
          <a:xfrm>
            <a:off x="10077242" y="4059309"/>
            <a:ext cx="1688268" cy="22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302F6-3835-706D-A39D-CD0DED28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" y="-69136"/>
            <a:ext cx="6734176" cy="1199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Fotodokumentace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Zástupný obsah 18" descr="Obsah obrázku text, kreslené, rukopis, Papírový výrobek&#10;&#10;Popis byl vytvořen automaticky">
            <a:extLst>
              <a:ext uri="{FF2B5EF4-FFF2-40B4-BE49-F238E27FC236}">
                <a16:creationId xmlns:a16="http://schemas.microsoft.com/office/drawing/2014/main" id="{9D583E61-064E-2F9C-6728-A1D91ECEE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1039FE1-69E3-1A70-2C93-6B9E7F02A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0" y="1221319"/>
            <a:ext cx="2485437" cy="33221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9D63644-1972-89CF-94CC-EF22636DE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8" y="3878458"/>
            <a:ext cx="2092801" cy="279836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365920E-B530-2CDC-4CB9-E5BCFFA7A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50" y="1119234"/>
            <a:ext cx="1934475" cy="258578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6756E8E8-BC18-0602-A9E9-690B2401E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488" y="820027"/>
            <a:ext cx="2316474" cy="3088632"/>
          </a:xfrm>
          <a:prstGeom prst="rect">
            <a:avLst/>
          </a:prstGeom>
        </p:spPr>
      </p:pic>
      <p:pic>
        <p:nvPicPr>
          <p:cNvPr id="23" name="Obrázek 22" descr="Obsah obrázku text, plakát, Písmo, cedule&#10;&#10;Popis byl vytvořen automaticky">
            <a:extLst>
              <a:ext uri="{FF2B5EF4-FFF2-40B4-BE49-F238E27FC236}">
                <a16:creationId xmlns:a16="http://schemas.microsoft.com/office/drawing/2014/main" id="{6401B53B-94A5-4AE5-109B-65006C956C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316" r="5066"/>
          <a:stretch/>
        </p:blipFill>
        <p:spPr>
          <a:xfrm>
            <a:off x="747164" y="4634013"/>
            <a:ext cx="1793705" cy="2133396"/>
          </a:xfrm>
          <a:prstGeom prst="rect">
            <a:avLst/>
          </a:prstGeom>
        </p:spPr>
      </p:pic>
      <p:pic>
        <p:nvPicPr>
          <p:cNvPr id="25" name="Obrázek 24" descr="Obsah obrázku text, snímek obrazovky, osoba, interiér&#10;&#10;Popis byl vytvořen automaticky">
            <a:extLst>
              <a:ext uri="{FF2B5EF4-FFF2-40B4-BE49-F238E27FC236}">
                <a16:creationId xmlns:a16="http://schemas.microsoft.com/office/drawing/2014/main" id="{21CA87D2-399C-ED30-AC9A-45ACB762C2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10208" r="222" b="16459"/>
          <a:stretch/>
        </p:blipFill>
        <p:spPr>
          <a:xfrm>
            <a:off x="9297300" y="850228"/>
            <a:ext cx="2316475" cy="302823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9C875B49-D424-F934-B259-08F5D8E262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00" y="4162422"/>
            <a:ext cx="3372983" cy="25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72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236</TotalTime>
  <Words>357</Words>
  <Application>Microsoft Office PowerPoint</Application>
  <PresentationFormat>Širokoúhlá obrazovka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STÁŽ - ŘECKO</vt:lpstr>
      <vt:lpstr>Školský systém v Řecku</vt:lpstr>
      <vt:lpstr>Organizace Nurcery School ZIZANIA - Soluň</vt:lpstr>
      <vt:lpstr>Zařízení Nurcery School ZIZANIA </vt:lpstr>
      <vt:lpstr>Děti s OMJ</vt:lpstr>
      <vt:lpstr>Zážitky ze stáže</vt:lpstr>
      <vt:lpstr>Fotodokumentace</vt:lpstr>
      <vt:lpstr>Fotodokumentace</vt:lpstr>
      <vt:lpstr>Fotodokumentace</vt:lpstr>
      <vt:lpstr>Dojmy ze stáže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- ŘECKO</dc:title>
  <dc:creator>Štěpánková Tereza (S-PEF)</dc:creator>
  <cp:lastModifiedBy>Hewlett-Packard Company</cp:lastModifiedBy>
  <cp:revision>6</cp:revision>
  <dcterms:created xsi:type="dcterms:W3CDTF">2023-05-21T07:59:12Z</dcterms:created>
  <dcterms:modified xsi:type="dcterms:W3CDTF">2023-07-21T07:53:17Z</dcterms:modified>
</cp:coreProperties>
</file>